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87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33F"/>
    <a:srgbClr val="A6A6A6"/>
    <a:srgbClr val="B0C4DE"/>
    <a:srgbClr val="004686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8825" autoAdjust="0"/>
  </p:normalViewPr>
  <p:slideViewPr>
    <p:cSldViewPr snapToGrid="0" snapToObjects="1">
      <p:cViewPr varScale="1">
        <p:scale>
          <a:sx n="134" d="100"/>
          <a:sy n="134" d="100"/>
        </p:scale>
        <p:origin x="-1872" y="-78"/>
      </p:cViewPr>
      <p:guideLst>
        <p:guide orient="horz" pos="3585"/>
        <p:guide orient="horz" pos="1009"/>
        <p:guide orient="horz" pos="813"/>
        <p:guide pos="417"/>
        <p:guide pos="5392"/>
        <p:guide/>
        <p:guide pos="361"/>
        <p:guide pos="55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90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C505A3-A9CC-49F4-BAD6-8D622E034F3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7CCF0AA-F62B-4D86-A1B1-6749A8FF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9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CC757E8-FD9D-4F90-AD6A-D27FBB9E54EF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84812FA-27EF-488B-BFAA-6990DF543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8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OUTPUT </a:t>
            </a:r>
          </a:p>
          <a:p>
            <a:pPr marL="228600" indent="-228600">
              <a:defRPr/>
            </a:pPr>
            <a:r>
              <a:rPr lang="en-US" sz="800" dirty="0" smtClean="0">
                <a:latin typeface="Arial" charset="0"/>
              </a:rPr>
              <a:t>____________________________________________________</a:t>
            </a:r>
          </a:p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This slide is self-explanatory and should be filled out with succinct comments in each of the subject matter boxes.  This NPLS will be refined over time and eventually will serve as a Sales Tool.</a:t>
            </a:r>
          </a:p>
          <a:p>
            <a:pPr marL="228600" indent="-228600">
              <a:defRPr/>
            </a:pPr>
            <a:endParaRPr lang="en-US" dirty="0" smtClean="0">
              <a:latin typeface="Arial" charset="0"/>
            </a:endParaRPr>
          </a:p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F4BB523-02AC-4256-B7F7-7C801638B18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5" name="Picture 9" descr="Ingred_Logo_GrnWhy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6338" y="2151063"/>
            <a:ext cx="17049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4448"/>
            <a:ext cx="7772400" cy="1470025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03811"/>
            <a:ext cx="7772400" cy="758952"/>
          </a:xfrm>
        </p:spPr>
        <p:txBody>
          <a:bodyPr>
            <a:noAutofit/>
          </a:bodyPr>
          <a:lstStyle>
            <a:lvl1pPr marL="0" indent="0" algn="ctr">
              <a:buNone/>
              <a:defRPr sz="1400" cap="all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ngred_Logo_GrnWhy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981200" y="0"/>
            <a:ext cx="7162800" cy="6858000"/>
          </a:xfr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8464" y="5003805"/>
            <a:ext cx="6303433" cy="1470025"/>
          </a:xfrm>
        </p:spPr>
        <p:txBody>
          <a:bodyPr>
            <a:noAutofit/>
          </a:bodyPr>
          <a:lstStyle>
            <a:lvl1pPr algn="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7" y="5477933"/>
            <a:ext cx="1752603" cy="953562"/>
          </a:xfrm>
        </p:spPr>
        <p:txBody>
          <a:bodyPr anchor="b">
            <a:noAutofit/>
          </a:bodyPr>
          <a:lstStyle>
            <a:lvl1pPr marL="0" indent="0" algn="l">
              <a:buNone/>
              <a:defRPr sz="1400" cap="all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CD4CB-2AA6-437F-BF91-C204E983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60398" y="1600201"/>
            <a:ext cx="7899401" cy="3810000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8667-93D0-4D7D-ACB4-20F6FA8D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6" name="Picture 7" descr="Ingred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1888" y="5689600"/>
            <a:ext cx="12223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4"/>
          <p:cNvCxnSpPr/>
          <p:nvPr/>
        </p:nvCxnSpPr>
        <p:spPr>
          <a:xfrm rot="5400000">
            <a:off x="2724150" y="3862388"/>
            <a:ext cx="45259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8" y="1600200"/>
            <a:ext cx="4157135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49332" y="1600200"/>
            <a:ext cx="3310467" cy="45259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5E25-81C7-4754-A190-53922C228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6" name="Picture 9" descr="Ingred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9563" y="5689600"/>
            <a:ext cx="12223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74638"/>
            <a:ext cx="458893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9" y="1600200"/>
            <a:ext cx="4588934" cy="41486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5672667" y="0"/>
            <a:ext cx="3471333" cy="6583363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EC3A-00A5-45EF-ABA0-54A485A7B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7DC3-1695-44DF-B0E8-C6508CE3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274638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600200"/>
            <a:ext cx="78994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4000" y="6583363"/>
            <a:ext cx="2133600" cy="255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B352E8F-B5D6-4F45-928B-70F2B0BE6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gredio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67663" y="6124575"/>
            <a:ext cx="736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62" r:id="rId5"/>
    <p:sldLayoutId id="2147483663" r:id="rId6"/>
    <p:sldLayoutId id="2147483657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572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6858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9144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1430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6.jpeg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816CCCC-BFAA-4177-BE82-AD72C1354BF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2438" y="274638"/>
            <a:ext cx="7962900" cy="11430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UNI-PURE </a:t>
            </a:r>
            <a:r>
              <a:rPr lang="en-GB" baseline="30000" dirty="0">
                <a:solidFill>
                  <a:schemeClr val="tx2"/>
                </a:solidFill>
              </a:rPr>
              <a:t>TM</a:t>
            </a:r>
            <a:r>
              <a:rPr lang="en-GB" dirty="0">
                <a:solidFill>
                  <a:schemeClr val="tx2"/>
                </a:solidFill>
              </a:rPr>
              <a:t> IMF 2332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0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4009" y="5353885"/>
            <a:ext cx="8228010" cy="76338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sz="1400" dirty="0"/>
              <a:t>UNI-PURE </a:t>
            </a:r>
            <a:r>
              <a:rPr lang="en-GB" sz="1400" baseline="30000" dirty="0"/>
              <a:t>TM</a:t>
            </a:r>
            <a:r>
              <a:rPr lang="en-GB" sz="1400" dirty="0"/>
              <a:t> IMF 2332 </a:t>
            </a:r>
            <a:r>
              <a:rPr lang="ru-RU" sz="1400" dirty="0" smtClean="0"/>
              <a:t>– альтернатива эмульгаторам на основе молочных белков , позволяет производить высококачественные безмолочные специализированные смеси для детского питания . Обеспечивает стабильность эмульсии и защиту масла от окисления на протяжении всего срока хранения.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5150" y="1338263"/>
            <a:ext cx="8228013" cy="1041400"/>
          </a:xfrm>
          <a:prstGeom prst="rect">
            <a:avLst/>
          </a:prstGeom>
          <a:solidFill>
            <a:srgbClr val="6CB33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Высокофункциональный  эмульгирующий крахмал, не содержит аллергенов и молочных белков . Предназначен для эмульгирования и инкапсулирования масел и жиров  в специализированных смесях для питания детей на основе гидролизатов  молочных белков  или  белков  из других видов сырья.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2438" y="799815"/>
            <a:ext cx="82169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/>
              <a:t>Пищевой эмульгатор, не содержащий молочных белков. Предназначен для использования в специализированном медицинском питании для детей  с первого года жизни и взрослых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19313" y="2513013"/>
            <a:ext cx="6681787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ru-RU" sz="1000" b="1" dirty="0" smtClean="0">
                <a:cs typeface="Browallia New" pitchFamily="34" charset="-34"/>
              </a:rPr>
              <a:t>Требования потребителя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US" sz="1000" b="1" dirty="0">
              <a:cs typeface="Browallia New" pitchFamily="34" charset="-34"/>
            </a:endParaRPr>
          </a:p>
          <a:p>
            <a:pPr>
              <a:buClr>
                <a:schemeClr val="accent1"/>
              </a:buClr>
            </a:pPr>
            <a:r>
              <a:rPr lang="ru-RU" sz="1000" smtClean="0">
                <a:cs typeface="Browallia New" pitchFamily="34" charset="-34"/>
              </a:rPr>
              <a:t>Безаллергенный</a:t>
            </a:r>
            <a:r>
              <a:rPr lang="en-GB" sz="1000" dirty="0" smtClean="0">
                <a:cs typeface="Browallia New" pitchFamily="34" charset="-34"/>
              </a:rPr>
              <a:t>/</a:t>
            </a:r>
            <a:r>
              <a:rPr lang="ru-RU" sz="1000" dirty="0" smtClean="0">
                <a:cs typeface="Browallia New" pitchFamily="34" charset="-34"/>
              </a:rPr>
              <a:t>безопасный ингредиент, способный заменить традиционные эмульгаторы на основе протеинов в специализированном питании для детей от первого года жизни и взрослых , не содержащем молочных компонентов.</a:t>
            </a: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6504" y="4187825"/>
            <a:ext cx="1616771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cs typeface="Browallia New" pitchFamily="34" charset="-34"/>
              </a:rPr>
              <a:t>ПРИМЕНЕНИЕ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US" sz="1000" b="1" dirty="0">
              <a:cs typeface="Browallia New" pitchFamily="34" charset="-34"/>
            </a:endParaRPr>
          </a:p>
          <a:p>
            <a:r>
              <a:rPr lang="ru-RU" sz="1000" dirty="0" smtClean="0">
                <a:cs typeface="Browallia New" pitchFamily="34" charset="-34"/>
              </a:rPr>
              <a:t>Смеси для специализированного клинического питания, не содержащие молочные белки</a:t>
            </a:r>
            <a:endParaRPr lang="en-GB" sz="1000" dirty="0">
              <a:cs typeface="Browallia New" pitchFamily="34" charset="-34"/>
            </a:endParaRPr>
          </a:p>
          <a:p>
            <a:endParaRPr lang="en-GB" sz="1000" dirty="0">
              <a:cs typeface="Browallia New" pitchFamily="34" charset="-34"/>
            </a:endParaRPr>
          </a:p>
          <a:p>
            <a:endParaRPr lang="en-GB" sz="1000" dirty="0">
              <a:cs typeface="Browallia New" pitchFamily="34" charset="-34"/>
            </a:endParaRPr>
          </a:p>
          <a:p>
            <a:endParaRPr lang="en-US" sz="1000" dirty="0">
              <a:cs typeface="Browallia New" pitchFamily="34" charset="-34"/>
            </a:endParaRPr>
          </a:p>
        </p:txBody>
      </p:sp>
      <p:sp>
        <p:nvSpPr>
          <p:cNvPr id="1536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18112" y="3836452"/>
            <a:ext cx="3451225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ru-RU" sz="1000" b="1" dirty="0" smtClean="0">
                <a:cs typeface="Browallia New" pitchFamily="34" charset="-34"/>
              </a:rPr>
              <a:t>Свойства 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GB" sz="1000" dirty="0"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chemeClr val="accent1"/>
              </a:buClr>
              <a:buFontTx/>
              <a:buChar char="•"/>
            </a:pPr>
            <a:r>
              <a:rPr lang="ru-RU" sz="1000" dirty="0" smtClean="0">
                <a:cs typeface="Browallia New" pitchFamily="34" charset="-34"/>
              </a:rPr>
              <a:t>Крахмалнатрийоктенилсукцинат, из восковой кукурузы</a:t>
            </a:r>
            <a:r>
              <a:rPr lang="en-GB" sz="1000" dirty="0" smtClean="0">
                <a:cs typeface="Browallia New" pitchFamily="34" charset="-34"/>
              </a:rPr>
              <a:t> </a:t>
            </a:r>
            <a:r>
              <a:rPr lang="en-GB" sz="1000" dirty="0">
                <a:cs typeface="Browallia New" pitchFamily="34" charset="-34"/>
              </a:rPr>
              <a:t>(E 1450)</a:t>
            </a:r>
          </a:p>
          <a:p>
            <a:pPr marL="177800" indent="-177800">
              <a:lnSpc>
                <a:spcPct val="110000"/>
              </a:lnSpc>
              <a:buClr>
                <a:schemeClr val="accent1"/>
              </a:buClr>
              <a:buFontTx/>
              <a:buChar char="•"/>
            </a:pPr>
            <a:r>
              <a:rPr lang="ru-RU" sz="1000" dirty="0" smtClean="0">
                <a:cs typeface="Browallia New" pitchFamily="34" charset="-34"/>
              </a:rPr>
              <a:t>Не содержит молочных белков, не содержит аллергенов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chemeClr val="accent1"/>
              </a:buClr>
              <a:buFontTx/>
              <a:buChar char="•"/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cs typeface="Browallia New" pitchFamily="34" charset="-34"/>
              </a:rPr>
              <a:t>Соответствует микробиологическим стандартам для  детского и специализированного питания, тестируется на содержание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Browallia New" pitchFamily="34" charset="-34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Browallia New" pitchFamily="34" charset="-34"/>
              </a:rPr>
              <a:t>Enterobacteriacea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Browallia New" pitchFamily="34" charset="-34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19313" y="3209411"/>
            <a:ext cx="65500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 smtClean="0">
                <a:cs typeface="Browallia New" pitchFamily="34" charset="-34"/>
              </a:rPr>
              <a:t>Область применения:</a:t>
            </a:r>
            <a:endParaRPr lang="en-US" sz="1000" b="1" dirty="0">
              <a:cs typeface="Browallia New" pitchFamily="34" charset="-34"/>
            </a:endParaRPr>
          </a:p>
          <a:p>
            <a:r>
              <a:rPr lang="ru-RU" sz="1000" dirty="0" smtClean="0">
                <a:cs typeface="Browallia New" pitchFamily="34" charset="-34"/>
              </a:rPr>
              <a:t>Специализированные адаптированные смеси для детей первого года жизни на основе гидролизатов молочных белков,  специализированные смеси для клинического питания  не содержащие молочных белков.</a:t>
            </a:r>
            <a:endParaRPr lang="en-GB" sz="1000" dirty="0">
              <a:cs typeface="Browallia New" pitchFamily="34" charset="-34"/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9313" y="3836452"/>
            <a:ext cx="3027362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ru-RU" sz="1000" b="1" dirty="0">
                <a:cs typeface="Browallia New" pitchFamily="34" charset="-34"/>
              </a:rPr>
              <a:t>П</a:t>
            </a:r>
            <a:r>
              <a:rPr lang="ru-RU" sz="1000" b="1" dirty="0" smtClean="0">
                <a:cs typeface="Browallia New" pitchFamily="34" charset="-34"/>
              </a:rPr>
              <a:t>реимущества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GB" sz="1000" dirty="0"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chemeClr val="accent1"/>
              </a:buClr>
              <a:buFontTx/>
              <a:buChar char="•"/>
            </a:pPr>
            <a:r>
              <a:rPr lang="ru-RU" sz="1000" dirty="0" smtClean="0">
                <a:cs typeface="Browallia New" pitchFamily="34" charset="-34"/>
              </a:rPr>
              <a:t>Альтернатива для эмульгаторов на основе молочного белка в  безмолочных смесях</a:t>
            </a:r>
            <a:endParaRPr lang="en-GB" sz="1000" dirty="0"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chemeClr val="accent1"/>
              </a:buClr>
              <a:buFontTx/>
              <a:buChar char="•"/>
            </a:pPr>
            <a:r>
              <a:rPr lang="ru-RU" sz="1000" dirty="0" smtClean="0">
                <a:cs typeface="Browallia New" pitchFamily="34" charset="-34"/>
              </a:rPr>
              <a:t>Защита от окисления  моно – и поли – ненасыщенных жирных кислот</a:t>
            </a:r>
            <a:endParaRPr lang="en-GB" sz="1000" dirty="0">
              <a:cs typeface="Browallia New" pitchFamily="34" charset="-34"/>
            </a:endParaRPr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5286375" y="458788"/>
            <a:ext cx="33829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100" b="1" dirty="0"/>
          </a:p>
        </p:txBody>
      </p:sp>
      <p:sp>
        <p:nvSpPr>
          <p:cNvPr id="15" name="Rectangle 9" descr="baby-bottle"/>
          <p:cNvSpPr>
            <a:spLocks noChangeArrowheads="1"/>
          </p:cNvSpPr>
          <p:nvPr/>
        </p:nvSpPr>
        <p:spPr bwMode="auto">
          <a:xfrm>
            <a:off x="573089" y="2513013"/>
            <a:ext cx="1443602" cy="1640583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GB" sz="11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MC layout"/>
  <p:tag name="THINKCELLUNDODONOTDELET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T3tUK3hkKZ94.NWZ1K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_VhkUi1028F6edrp0Xh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_LDsnh8WkuV2PWtx8d6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t0FMO1CEC3YoH_84pc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Akx_OGGES3xHR5J3TTV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Oy_DRaaEmT.MVefVQ7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h4x7eBBESAD98JQUPlY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Oy_DRaaEmT.MVefVQ7Kg"/>
</p:tagLst>
</file>

<file path=ppt/theme/theme1.xml><?xml version="1.0" encoding="utf-8"?>
<a:theme xmlns:a="http://schemas.openxmlformats.org/drawingml/2006/main" name="Ingredion_SD_20120301_org">
  <a:themeElements>
    <a:clrScheme name="Ingredion">
      <a:dk1>
        <a:srgbClr val="717276"/>
      </a:dk1>
      <a:lt1>
        <a:srgbClr val="FFFFFF"/>
      </a:lt1>
      <a:dk2>
        <a:srgbClr val="6CB33F"/>
      </a:dk2>
      <a:lt2>
        <a:srgbClr val="717276"/>
      </a:lt2>
      <a:accent1>
        <a:srgbClr val="273691"/>
      </a:accent1>
      <a:accent2>
        <a:srgbClr val="006A71"/>
      </a:accent2>
      <a:accent3>
        <a:srgbClr val="B41F75"/>
      </a:accent3>
      <a:accent4>
        <a:srgbClr val="B5121B"/>
      </a:accent4>
      <a:accent5>
        <a:srgbClr val="00549E"/>
      </a:accent5>
      <a:accent6>
        <a:srgbClr val="C5AA2E"/>
      </a:accent6>
      <a:hlink>
        <a:srgbClr val="F47B20"/>
      </a:hlink>
      <a:folHlink>
        <a:srgbClr val="B3749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Description0 xmlns="14878a7f-cc81-40f4-a605-6fd5d1936d12">CIN segment; new product launch summary external</Description0>
    <Springboard xmlns="4812596d-7e0a-40a5-bc9c-b5eb239ee3dc">
      <Value>Nutrition</Value>
    </Springboard>
    <ContentType1 xmlns="4812596d-7e0a-40a5-bc9c-b5eb239ee3dc">
      <Value>12</Value>
    </ContentType1>
    <Audience xmlns="4812596d-7e0a-40a5-bc9c-b5eb239ee3dc">External</Audience>
    <SubContentType xmlns="4812596d-7e0a-40a5-bc9c-b5eb239ee3dc" xsi:nil="true"/>
    <Sales_x0020_and_x0020_Marketing_x0020_Process xmlns="4812596d-7e0a-40a5-bc9c-b5eb239ee3dc"/>
    <Region xmlns="4812596d-7e0a-40a5-bc9c-b5eb239ee3dc">
      <Value>EMEA</Value>
    </Region>
    <Segment xmlns="4812596d-7e0a-40a5-bc9c-b5eb239ee3dc">
      <Value>5</Value>
    </Segment>
    <Sub_x0020_Segment xmlns="4812596d-7e0a-40a5-bc9c-b5eb239ee3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oL" ma:contentTypeID="0x010100F433CEB650DCE54E86C33095AB0E25820042ECF11CBDC0CF448BFC38E9221C7E5E" ma:contentTypeVersion="31" ma:contentTypeDescription="" ma:contentTypeScope="" ma:versionID="9c6c9c0c83fa4a22a4945702eec28abe">
  <xsd:schema xmlns:xsd="http://www.w3.org/2001/XMLSchema" xmlns:xs="http://www.w3.org/2001/XMLSchema" xmlns:p="http://schemas.microsoft.com/office/2006/metadata/properties" xmlns:ns1="http://schemas.microsoft.com/sharepoint/v3" xmlns:ns2="14878a7f-cc81-40f4-a605-6fd5d1936d12" xmlns:ns3="4812596d-7e0a-40a5-bc9c-b5eb239ee3dc" targetNamespace="http://schemas.microsoft.com/office/2006/metadata/properties" ma:root="true" ma:fieldsID="a0f947949db3753525cb820dff3757b2" ns1:_="" ns2:_="" ns3:_="">
    <xsd:import namespace="http://schemas.microsoft.com/sharepoint/v3"/>
    <xsd:import namespace="14878a7f-cc81-40f4-a605-6fd5d1936d12"/>
    <xsd:import namespace="4812596d-7e0a-40a5-bc9c-b5eb239ee3dc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Region" minOccurs="0"/>
                <xsd:element ref="ns3:Segment" minOccurs="0"/>
                <xsd:element ref="ns3:Sub_x0020_Segment" minOccurs="0"/>
                <xsd:element ref="ns3:Springboard" minOccurs="0"/>
                <xsd:element ref="ns3:ContentType1" minOccurs="0"/>
                <xsd:element ref="ns3:SubContentType" minOccurs="0"/>
                <xsd:element ref="ns1:Language"/>
                <xsd:element ref="ns3:Audience"/>
                <xsd:element ref="ns3:Sales_x0020_and_x0020_Marketing_x0020_Process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8" ma:displayName="Language" ma:format="Dropdown" ma:internalName="Language" ma:readOnly="false">
      <xsd:simpleType>
        <xsd:restriction base="dms:Choice">
          <xsd:enumeration value="Arabic"/>
          <xsd:enumeration value="Chinese (simplified)"/>
          <xsd:enumeration value="Chinese (Traditional)"/>
          <xsd:enumeration value="English"/>
          <xsd:enumeration value="English (US)"/>
          <xsd:enumeration value="French"/>
          <xsd:enumeration value="French (Canada)"/>
          <xsd:enumeration value="German"/>
          <xsd:enumeration value="Japanese"/>
          <xsd:enumeration value="Korean"/>
          <xsd:enumeration value="Portugese"/>
          <xsd:enumeration value="Russian"/>
          <xsd:enumeration value="Spanish"/>
          <xsd:enumeration value="Thai"/>
        </xsd:restriction>
      </xsd:simpleType>
    </xsd:element>
    <xsd:element name="_dlc_Exempt" ma:index="1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78a7f-cc81-40f4-a605-6fd5d1936d12" elementFormDefault="qualified">
    <xsd:import namespace="http://schemas.microsoft.com/office/2006/documentManagement/types"/>
    <xsd:import namespace="http://schemas.microsoft.com/office/infopath/2007/PartnerControls"/>
    <xsd:element name="Description0" ma:index="1" nillable="true" ma:displayName="Description" ma:indexed="true" ma:internalName="Description0">
      <xsd:simpleType>
        <xsd:restriction base="dms:Text">
          <xsd:maxLength value="14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12596d-7e0a-40a5-bc9c-b5eb239ee3dc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internalName="Region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lobal"/>
                    <xsd:enumeration value="APAC"/>
                    <xsd:enumeration value="EMEA"/>
                    <xsd:enumeration value="Mexico"/>
                    <xsd:enumeration value="NA"/>
                    <xsd:enumeration value="SA"/>
                  </xsd:restriction>
                </xsd:simpleType>
              </xsd:element>
            </xsd:sequence>
          </xsd:extension>
        </xsd:complexContent>
      </xsd:complexType>
    </xsd:element>
    <xsd:element name="Segment" ma:index="3" nillable="true" ma:displayName="Segment" ma:list="{39f7d884-2814-494d-9bd5-90e70d1a41a8}" ma:internalName="Segment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_x0020_Segment" ma:index="4" nillable="true" ma:displayName="Sub Segment" ma:list="{34040c3b-d266-47a0-adc2-46ffea736c03}" ma:internalName="Sub_x0020_Segment" ma:showField="Title" ma:web="4812596d-7e0a-40a5-bc9c-b5eb239ee3dc">
      <xsd:simpleType>
        <xsd:restriction base="dms:Lookup"/>
      </xsd:simpleType>
    </xsd:element>
    <xsd:element name="Springboard" ma:index="5" nillable="true" ma:displayName="Springboard" ma:internalName="Springboa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e"/>
                    <xsd:enumeration value="Delivery Systems"/>
                    <xsd:enumeration value="Green Solutions"/>
                    <xsd:enumeration value="Non-Springboard Specialties"/>
                    <xsd:enumeration value="Nutrition"/>
                    <xsd:enumeration value="Sweetness"/>
                    <xsd:enumeration value="Texture"/>
                    <xsd:enumeration value="Wholesome"/>
                  </xsd:restriction>
                </xsd:simpleType>
              </xsd:element>
            </xsd:sequence>
          </xsd:extension>
        </xsd:complexContent>
      </xsd:complexType>
    </xsd:element>
    <xsd:element name="ContentType1" ma:index="6" nillable="true" ma:displayName="ContentType" ma:list="{0ff8b779-9579-43ac-947f-dcbbd61e1e70}" ma:internalName="ContentType1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ContentType" ma:index="7" nillable="true" ma:displayName="SubContentType" ma:list="{2563c1dc-a40d-42d5-a344-396a47b134b4}" ma:internalName="SubContentType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udience" ma:index="9" ma:displayName="Audience" ma:format="Dropdown" ma:internalName="Audience" ma:readOnly="false">
      <xsd:simpleType>
        <xsd:restriction base="dms:Choice">
          <xsd:enumeration value="External"/>
          <xsd:enumeration value="Internal"/>
        </xsd:restriction>
      </xsd:simpleType>
    </xsd:element>
    <xsd:element name="Sales_x0020_and_x0020_Marketing_x0020_Process" ma:index="10" nillable="true" ma:displayName="Sales and Marketing Process" ma:internalName="Sales_x0020_and_x0020_Marketing_x0020_Proce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reate"/>
                    <xsd:enumeration value="Develop"/>
                    <xsd:enumeration value="Generate Leads"/>
                    <xsd:enumeration value="Implement"/>
                    <xsd:enumeration value="Negotiate &amp; Close"/>
                    <xsd:enumeration value="Plan"/>
                    <xsd:enumeration value="Prove"/>
                    <xsd:enumeration value="Qualif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IoL</p:Name>
  <p:Description/>
  <p:Statement/>
  <p:PolicyItems>
    <p:PolicyItem featureId="Microsoft.Office.RecordsManagement.PolicyFeatures.PolicyAudit" staticId="0x010100F433CEB650DCE54E86C33095AB0E25820042ECF11CBDC0CF448BFC38E9221C7E5E|937198175" UniqueId="4bc69e98-a725-48c5-bb2f-cee4be701f0d">
      <p:Name>Auditing</p:Name>
      <p:Description>Audits user actions on documents and list items to the Audit Log.</p:Description>
      <p:CustomData>
        <Audit>
          <View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5CDEB5C6-29D2-4D4B-BA55-6815208F66E2}">
  <ds:schemaRefs>
    <ds:schemaRef ds:uri="http://purl.org/dc/terms/"/>
    <ds:schemaRef ds:uri="http://schemas.microsoft.com/office/2006/documentManagement/types"/>
    <ds:schemaRef ds:uri="4812596d-7e0a-40a5-bc9c-b5eb239ee3d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14878a7f-cc81-40f4-a605-6fd5d1936d12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567205E-9C6F-453E-83D7-7B6C0EB7C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E79B7-B94A-44E2-97D3-08CFF7905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878a7f-cc81-40f4-a605-6fd5d1936d12"/>
    <ds:schemaRef ds:uri="4812596d-7e0a-40a5-bc9c-b5eb239ee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C05DECA-E925-4368-9F6D-EEE42A2849D1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Ingredion_SD_20120301_org</Template>
  <TotalTime>0</TotalTime>
  <Words>267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Ingredion_SD_20120301_org</vt:lpstr>
      <vt:lpstr>UNI-PURE TM IMF 2332</vt:lpstr>
    </vt:vector>
  </TitlesOfParts>
  <Company>ExecutiveGraphics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UNI-PURE TM IMF 2332</dc:title>
  <dc:creator>Executive Graphics</dc:creator>
  <cp:lastModifiedBy>Svetlana Danilenko</cp:lastModifiedBy>
  <cp:revision>97</cp:revision>
  <cp:lastPrinted>2012-12-20T13:33:18Z</cp:lastPrinted>
  <dcterms:created xsi:type="dcterms:W3CDTF">2012-05-04T17:42:08Z</dcterms:created>
  <dcterms:modified xsi:type="dcterms:W3CDTF">2015-08-13T09:27:47Z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0x010100F433CEB650DCE54E86C33095AB0E25820042ECF11CBDC0CF448BFC38E9221C7E5E</vt:lpwstr>
  </property>
  <property fmtid="{D5CDD505-2E9C-101B-9397-08002B2CF9AE}" pid="3" name="Order">
    <vt:r8>30300</vt:r8>
  </property>
  <property fmtid="{D5CDD505-2E9C-101B-9397-08002B2CF9AE}" pid="4" name="Avebe">
    <vt:lpwstr>No</vt:lpwstr>
  </property>
  <property fmtid="{D5CDD505-2E9C-101B-9397-08002B2CF9AE}" pid="5" name="ContentOwner">
    <vt:lpwstr>CIN</vt:lpwstr>
  </property>
  <property fmtid="{D5CDD505-2E9C-101B-9397-08002B2CF9AE}" pid="6" name="Region Metadata">
    <vt:lpwstr>3;#EMEA|c6daf3dd-7876-4638-8b1f-ad44a212cb6f</vt:lpwstr>
  </property>
  <property fmtid="{D5CDD505-2E9C-101B-9397-08002B2CF9AE}" pid="7" name="TaxCatchAll">
    <vt:lpwstr>3;#EMEA|c6daf3dd-7876-4638-8b1f-ad44a212cb6f</vt:lpwstr>
  </property>
  <property fmtid="{D5CDD505-2E9C-101B-9397-08002B2CF9AE}" pid="8" name="n5b9134b7e9c493fbfad3320efd67a29">
    <vt:lpwstr>EMEA|c6daf3dd-7876-4638-8b1f-ad44a212cb6f</vt:lpwstr>
  </property>
  <property fmtid="{D5CDD505-2E9C-101B-9397-08002B2CF9AE}" pid="9" name="Expiration Date0">
    <vt:filetime>2015-03-01T06:00:00Z</vt:filetime>
  </property>
</Properties>
</file>